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ermanent Marker"/>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PermanentMarker-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bcc0da5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bcc0da5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bcc0da51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bcc0da51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b2e8c0d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b2e8c0d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b3d2f9b9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b3d2f9b9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b3d2f9b9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b3d2f9b9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b3d2f9b9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b3d2f9b9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bcc0da51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bcc0da51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neural network is increasing from day to day as more and more data flow in. It helps astronomers in various aspects, as it allows astronomers to classify images at a much faster speed and analyze images with a higher quality. Artificial intelligence is also reinventing science, as it provides people another way of developing scientific theories. Before long, machine learning will become an essential skill astronomers should know.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b265c61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b265c61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be12dc9a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be12dc9a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bcdd6ef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bcdd6ef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bcdd6ef0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bcdd6ef0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bcc0da51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bcc0da51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bcc0da51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bcc0da51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bcc0da51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bcc0da51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bcc0da5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bcc0da5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png"/><Relationship Id="rId5"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Look! It’s A Ryan (Orion)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Alex W, Ryan Z, Tony X</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Adversarial Network (GAN)</a:t>
            </a:r>
            <a:endParaRPr/>
          </a:p>
        </p:txBody>
      </p:sp>
      <p:pic>
        <p:nvPicPr>
          <p:cNvPr id="135" name="Google Shape;135;p22"/>
          <p:cNvPicPr preferRelativeResize="0"/>
          <p:nvPr/>
        </p:nvPicPr>
        <p:blipFill rotWithShape="1">
          <a:blip r:embed="rId3">
            <a:alphaModFix/>
          </a:blip>
          <a:srcRect b="0" l="0" r="0" t="16478"/>
          <a:stretch/>
        </p:blipFill>
        <p:spPr>
          <a:xfrm>
            <a:off x="1208975" y="1107175"/>
            <a:ext cx="6726052" cy="3774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6" y="1242167"/>
            <a:ext cx="9143999" cy="23446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Possibilities</a:t>
            </a:r>
            <a:endParaRPr/>
          </a:p>
        </p:txBody>
      </p:sp>
      <p:pic>
        <p:nvPicPr>
          <p:cNvPr id="146" name="Google Shape;146;p24"/>
          <p:cNvPicPr preferRelativeResize="0"/>
          <p:nvPr/>
        </p:nvPicPr>
        <p:blipFill rotWithShape="1">
          <a:blip r:embed="rId3">
            <a:alphaModFix/>
          </a:blip>
          <a:srcRect b="0" l="2973" r="2633" t="0"/>
          <a:stretch/>
        </p:blipFill>
        <p:spPr>
          <a:xfrm>
            <a:off x="400413" y="1672475"/>
            <a:ext cx="8343177" cy="3123100"/>
          </a:xfrm>
          <a:prstGeom prst="rect">
            <a:avLst/>
          </a:prstGeom>
          <a:noFill/>
          <a:ln>
            <a:noFill/>
          </a:ln>
        </p:spPr>
      </p:pic>
      <p:sp>
        <p:nvSpPr>
          <p:cNvPr id="147" name="Google Shape;147;p24"/>
          <p:cNvSpPr txBox="1"/>
          <p:nvPr/>
        </p:nvSpPr>
        <p:spPr>
          <a:xfrm>
            <a:off x="360350" y="1129450"/>
            <a:ext cx="62901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How scientists derive scientific laws</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Possibilities</a:t>
            </a:r>
            <a:endParaRPr/>
          </a:p>
        </p:txBody>
      </p:sp>
      <p:sp>
        <p:nvSpPr>
          <p:cNvPr id="153" name="Google Shape;15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 a feed forward network imitates the process</a:t>
            </a:r>
            <a:endParaRPr/>
          </a:p>
        </p:txBody>
      </p:sp>
      <p:pic>
        <p:nvPicPr>
          <p:cNvPr id="154" name="Google Shape;154;p25"/>
          <p:cNvPicPr preferRelativeResize="0"/>
          <p:nvPr/>
        </p:nvPicPr>
        <p:blipFill>
          <a:blip r:embed="rId3">
            <a:alphaModFix/>
          </a:blip>
          <a:stretch>
            <a:fillRect/>
          </a:stretch>
        </p:blipFill>
        <p:spPr>
          <a:xfrm>
            <a:off x="2121100" y="1709950"/>
            <a:ext cx="4901799" cy="2924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Possibilities</a:t>
            </a:r>
            <a:endParaRPr/>
          </a:p>
        </p:txBody>
      </p:sp>
      <p:sp>
        <p:nvSpPr>
          <p:cNvPr id="160" name="Google Shape;16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Known relationship of damped pendulum motion: </a:t>
            </a:r>
            <a:endParaRPr/>
          </a:p>
        </p:txBody>
      </p:sp>
      <p:pic>
        <p:nvPicPr>
          <p:cNvPr id="161" name="Google Shape;161;p26"/>
          <p:cNvPicPr preferRelativeResize="0"/>
          <p:nvPr/>
        </p:nvPicPr>
        <p:blipFill>
          <a:blip r:embed="rId3">
            <a:alphaModFix/>
          </a:blip>
          <a:stretch>
            <a:fillRect/>
          </a:stretch>
        </p:blipFill>
        <p:spPr>
          <a:xfrm>
            <a:off x="311700" y="2212137"/>
            <a:ext cx="4109875" cy="2473676"/>
          </a:xfrm>
          <a:prstGeom prst="rect">
            <a:avLst/>
          </a:prstGeom>
          <a:noFill/>
          <a:ln>
            <a:noFill/>
          </a:ln>
        </p:spPr>
      </p:pic>
      <p:pic>
        <p:nvPicPr>
          <p:cNvPr id="162" name="Google Shape;162;p26"/>
          <p:cNvPicPr preferRelativeResize="0"/>
          <p:nvPr/>
        </p:nvPicPr>
        <p:blipFill>
          <a:blip r:embed="rId4">
            <a:alphaModFix/>
          </a:blip>
          <a:stretch>
            <a:fillRect/>
          </a:stretch>
        </p:blipFill>
        <p:spPr>
          <a:xfrm>
            <a:off x="5363928" y="1999725"/>
            <a:ext cx="3468375" cy="2898500"/>
          </a:xfrm>
          <a:prstGeom prst="rect">
            <a:avLst/>
          </a:prstGeom>
          <a:noFill/>
          <a:ln>
            <a:noFill/>
          </a:ln>
        </p:spPr>
      </p:pic>
      <p:pic>
        <p:nvPicPr>
          <p:cNvPr id="163" name="Google Shape;163;p26"/>
          <p:cNvPicPr preferRelativeResize="0"/>
          <p:nvPr/>
        </p:nvPicPr>
        <p:blipFill>
          <a:blip r:embed="rId5">
            <a:alphaModFix/>
          </a:blip>
          <a:stretch>
            <a:fillRect/>
          </a:stretch>
        </p:blipFill>
        <p:spPr>
          <a:xfrm>
            <a:off x="5363925" y="1214275"/>
            <a:ext cx="2143375" cy="35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Possibilities</a:t>
            </a:r>
            <a:endParaRPr/>
          </a:p>
        </p:txBody>
      </p:sp>
      <p:sp>
        <p:nvSpPr>
          <p:cNvPr id="169" name="Google Shape;16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Is this the most simplified representation?</a:t>
            </a:r>
            <a:endParaRPr/>
          </a:p>
        </p:txBody>
      </p:sp>
      <p:pic>
        <p:nvPicPr>
          <p:cNvPr id="170" name="Google Shape;170;p27"/>
          <p:cNvPicPr preferRelativeResize="0"/>
          <p:nvPr/>
        </p:nvPicPr>
        <p:blipFill>
          <a:blip r:embed="rId3">
            <a:alphaModFix/>
          </a:blip>
          <a:stretch>
            <a:fillRect/>
          </a:stretch>
        </p:blipFill>
        <p:spPr>
          <a:xfrm>
            <a:off x="0" y="1734462"/>
            <a:ext cx="9144000" cy="3156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28"/>
          <p:cNvPicPr preferRelativeResize="0"/>
          <p:nvPr/>
        </p:nvPicPr>
        <p:blipFill>
          <a:blip r:embed="rId3">
            <a:alphaModFix/>
          </a:blip>
          <a:stretch>
            <a:fillRect/>
          </a:stretch>
        </p:blipFill>
        <p:spPr>
          <a:xfrm>
            <a:off x="0" y="0"/>
            <a:ext cx="9144000" cy="56409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Introduction</a:t>
            </a:r>
            <a:endParaRPr sz="2400"/>
          </a:p>
          <a:p>
            <a:pPr indent="-381000" lvl="0" marL="457200" rtl="0" algn="l">
              <a:spcBef>
                <a:spcPts val="0"/>
              </a:spcBef>
              <a:spcAft>
                <a:spcPts val="0"/>
              </a:spcAft>
              <a:buSzPts val="2400"/>
              <a:buChar char="-"/>
            </a:pPr>
            <a:r>
              <a:rPr lang="en" sz="2400"/>
              <a:t>The </a:t>
            </a:r>
            <a:r>
              <a:rPr lang="en" sz="2400"/>
              <a:t>CNN</a:t>
            </a:r>
            <a:endParaRPr sz="2400"/>
          </a:p>
          <a:p>
            <a:pPr indent="-381000" lvl="0" marL="457200" rtl="0" algn="l">
              <a:spcBef>
                <a:spcPts val="0"/>
              </a:spcBef>
              <a:spcAft>
                <a:spcPts val="0"/>
              </a:spcAft>
              <a:buSzPts val="2400"/>
              <a:buChar char="-"/>
            </a:pPr>
            <a:r>
              <a:rPr lang="en" sz="2400"/>
              <a:t>Product demonstration</a:t>
            </a:r>
            <a:endParaRPr sz="2400"/>
          </a:p>
          <a:p>
            <a:pPr indent="-381000" lvl="0" marL="457200" rtl="0" algn="l">
              <a:spcBef>
                <a:spcPts val="0"/>
              </a:spcBef>
              <a:spcAft>
                <a:spcPts val="0"/>
              </a:spcAft>
              <a:buSzPts val="2400"/>
              <a:buChar char="-"/>
            </a:pPr>
            <a:r>
              <a:rPr lang="en" sz="2400"/>
              <a:t>Applications of Machine Learning in Astronomy</a:t>
            </a:r>
            <a:endParaRPr sz="2400"/>
          </a:p>
          <a:p>
            <a:pPr indent="-381000" lvl="1" marL="914400" rtl="0" algn="l">
              <a:spcBef>
                <a:spcPts val="0"/>
              </a:spcBef>
              <a:spcAft>
                <a:spcPts val="0"/>
              </a:spcAft>
              <a:buSzPts val="2400"/>
              <a:buChar char="-"/>
            </a:pPr>
            <a:r>
              <a:rPr lang="en" sz="2400"/>
              <a:t>GAN</a:t>
            </a:r>
            <a:endParaRPr sz="2400"/>
          </a:p>
          <a:p>
            <a:pPr indent="-381000" lvl="0" marL="457200" rtl="0" algn="l">
              <a:spcBef>
                <a:spcPts val="0"/>
              </a:spcBef>
              <a:spcAft>
                <a:spcPts val="0"/>
              </a:spcAft>
              <a:buSzPts val="2400"/>
              <a:buChar char="-"/>
            </a:pPr>
            <a:r>
              <a:rPr lang="en" sz="2400"/>
              <a:t>Future possibilities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neural network" id="67" name="Google Shape;67;p15"/>
          <p:cNvPicPr preferRelativeResize="0"/>
          <p:nvPr/>
        </p:nvPicPr>
        <p:blipFill>
          <a:blip r:embed="rId3">
            <a:alphaModFix/>
          </a:blip>
          <a:stretch>
            <a:fillRect/>
          </a:stretch>
        </p:blipFill>
        <p:spPr>
          <a:xfrm>
            <a:off x="637750" y="0"/>
            <a:ext cx="7868497" cy="5143500"/>
          </a:xfrm>
          <a:prstGeom prst="rect">
            <a:avLst/>
          </a:prstGeom>
          <a:noFill/>
          <a:ln>
            <a:noFill/>
          </a:ln>
        </p:spPr>
      </p:pic>
      <p:sp>
        <p:nvSpPr>
          <p:cNvPr id="68" name="Google Shape;68;p15"/>
          <p:cNvSpPr txBox="1"/>
          <p:nvPr/>
        </p:nvSpPr>
        <p:spPr>
          <a:xfrm>
            <a:off x="3260250" y="229500"/>
            <a:ext cx="3984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69" name="Google Shape;69;p15"/>
          <p:cNvSpPr txBox="1"/>
          <p:nvPr/>
        </p:nvSpPr>
        <p:spPr>
          <a:xfrm>
            <a:off x="1026000" y="708750"/>
            <a:ext cx="4926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1</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t>
            </a:r>
            <a:r>
              <a:rPr lang="en" strike="sngStrike"/>
              <a:t>Cable News Network</a:t>
            </a:r>
            <a:r>
              <a:rPr lang="en"/>
              <a:t> Convolutional Neural Network)</a:t>
            </a:r>
            <a:endParaRPr/>
          </a:p>
        </p:txBody>
      </p:sp>
      <p:pic>
        <p:nvPicPr>
          <p:cNvPr descr="Image result for convolutional neural network" id="75" name="Google Shape;75;p16"/>
          <p:cNvPicPr preferRelativeResize="0"/>
          <p:nvPr/>
        </p:nvPicPr>
        <p:blipFill>
          <a:blip r:embed="rId3">
            <a:alphaModFix/>
          </a:blip>
          <a:stretch>
            <a:fillRect/>
          </a:stretch>
        </p:blipFill>
        <p:spPr>
          <a:xfrm>
            <a:off x="1233863" y="1403475"/>
            <a:ext cx="6676274" cy="3577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5686613" y="3270458"/>
            <a:ext cx="2496275" cy="1873880"/>
          </a:xfrm>
          <a:prstGeom prst="rect">
            <a:avLst/>
          </a:prstGeom>
          <a:noFill/>
          <a:ln>
            <a:noFill/>
          </a:ln>
        </p:spPr>
      </p:pic>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a:t>
            </a:r>
            <a:endParaRPr/>
          </a:p>
        </p:txBody>
      </p:sp>
      <p:pic>
        <p:nvPicPr>
          <p:cNvPr id="82" name="Google Shape;82;p17"/>
          <p:cNvPicPr preferRelativeResize="0"/>
          <p:nvPr/>
        </p:nvPicPr>
        <p:blipFill>
          <a:blip r:embed="rId4">
            <a:alphaModFix/>
          </a:blip>
          <a:stretch>
            <a:fillRect/>
          </a:stretch>
        </p:blipFill>
        <p:spPr>
          <a:xfrm>
            <a:off x="311700" y="1017725"/>
            <a:ext cx="1959425" cy="2176926"/>
          </a:xfrm>
          <a:prstGeom prst="rect">
            <a:avLst/>
          </a:prstGeom>
          <a:noFill/>
          <a:ln>
            <a:noFill/>
          </a:ln>
        </p:spPr>
      </p:pic>
      <p:sp>
        <p:nvSpPr>
          <p:cNvPr id="83" name="Google Shape;83;p17"/>
          <p:cNvSpPr txBox="1"/>
          <p:nvPr/>
        </p:nvSpPr>
        <p:spPr>
          <a:xfrm>
            <a:off x="444950" y="1291250"/>
            <a:ext cx="16929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15 x 4 = </a:t>
            </a:r>
            <a:r>
              <a:rPr lang="en" sz="1800">
                <a:latin typeface="Permanent Marker"/>
                <a:ea typeface="Permanent Marker"/>
                <a:cs typeface="Permanent Marker"/>
                <a:sym typeface="Permanent Marker"/>
              </a:rPr>
              <a:t>60</a:t>
            </a:r>
            <a:endParaRPr sz="1800">
              <a:latin typeface="Permanent Marker"/>
              <a:ea typeface="Permanent Marker"/>
              <a:cs typeface="Permanent Marker"/>
              <a:sym typeface="Permanent Marker"/>
            </a:endParaRPr>
          </a:p>
          <a:p>
            <a:pPr indent="0" lvl="0" marL="0" rtl="0" algn="l">
              <a:spcBef>
                <a:spcPts val="0"/>
              </a:spcBef>
              <a:spcAft>
                <a:spcPts val="0"/>
              </a:spcAft>
              <a:buNone/>
            </a:pPr>
            <a:r>
              <a:rPr lang="en" sz="1800"/>
              <a:t>3 x 8 = </a:t>
            </a:r>
            <a:r>
              <a:rPr lang="en" sz="1800">
                <a:latin typeface="Permanent Marker"/>
                <a:ea typeface="Permanent Marker"/>
                <a:cs typeface="Permanent Marker"/>
                <a:sym typeface="Permanent Marker"/>
              </a:rPr>
              <a:t>24</a:t>
            </a:r>
            <a:endParaRPr sz="1800">
              <a:latin typeface="Permanent Marker"/>
              <a:ea typeface="Permanent Marker"/>
              <a:cs typeface="Permanent Marker"/>
              <a:sym typeface="Permanent Marker"/>
            </a:endParaRPr>
          </a:p>
        </p:txBody>
      </p:sp>
      <p:pic>
        <p:nvPicPr>
          <p:cNvPr id="84" name="Google Shape;84;p17"/>
          <p:cNvPicPr preferRelativeResize="0"/>
          <p:nvPr/>
        </p:nvPicPr>
        <p:blipFill>
          <a:blip r:embed="rId5">
            <a:alphaModFix/>
          </a:blip>
          <a:stretch>
            <a:fillRect/>
          </a:stretch>
        </p:blipFill>
        <p:spPr>
          <a:xfrm>
            <a:off x="1" y="3271300"/>
            <a:ext cx="2496275" cy="1872200"/>
          </a:xfrm>
          <a:prstGeom prst="rect">
            <a:avLst/>
          </a:prstGeom>
          <a:noFill/>
          <a:ln>
            <a:noFill/>
          </a:ln>
        </p:spPr>
      </p:pic>
      <p:sp>
        <p:nvSpPr>
          <p:cNvPr id="85" name="Google Shape;85;p17"/>
          <p:cNvSpPr/>
          <p:nvPr/>
        </p:nvSpPr>
        <p:spPr>
          <a:xfrm>
            <a:off x="2056450" y="2649450"/>
            <a:ext cx="1444200" cy="1262700"/>
          </a:xfrm>
          <a:prstGeom prst="wedgeRoundRectCallout">
            <a:avLst>
              <a:gd fmla="val -64157" name="adj1"/>
              <a:gd fmla="val 63684" name="adj2"/>
              <a:gd fmla="val 0" name="adj3"/>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know this is the right answer. I am so good at math!</a:t>
            </a:r>
            <a:endParaRPr/>
          </a:p>
        </p:txBody>
      </p:sp>
      <p:sp>
        <p:nvSpPr>
          <p:cNvPr id="86" name="Google Shape;86;p17"/>
          <p:cNvSpPr/>
          <p:nvPr/>
        </p:nvSpPr>
        <p:spPr>
          <a:xfrm>
            <a:off x="4026750" y="2184300"/>
            <a:ext cx="1090500" cy="774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7"/>
          <p:cNvPicPr preferRelativeResize="0"/>
          <p:nvPr/>
        </p:nvPicPr>
        <p:blipFill>
          <a:blip r:embed="rId4">
            <a:alphaModFix/>
          </a:blip>
          <a:stretch>
            <a:fillRect/>
          </a:stretch>
        </p:blipFill>
        <p:spPr>
          <a:xfrm>
            <a:off x="5955050" y="1017725"/>
            <a:ext cx="1959425" cy="2176926"/>
          </a:xfrm>
          <a:prstGeom prst="rect">
            <a:avLst/>
          </a:prstGeom>
          <a:noFill/>
          <a:ln>
            <a:noFill/>
          </a:ln>
        </p:spPr>
      </p:pic>
      <p:sp>
        <p:nvSpPr>
          <p:cNvPr id="88" name="Google Shape;88;p17"/>
          <p:cNvSpPr txBox="1"/>
          <p:nvPr/>
        </p:nvSpPr>
        <p:spPr>
          <a:xfrm>
            <a:off x="6088300" y="1291250"/>
            <a:ext cx="1692900" cy="4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12 x 8 = </a:t>
            </a:r>
            <a:r>
              <a:rPr lang="en" sz="1800">
                <a:latin typeface="Permanent Marker"/>
                <a:ea typeface="Permanent Marker"/>
                <a:cs typeface="Permanent Marker"/>
                <a:sym typeface="Permanent Marker"/>
              </a:rPr>
              <a:t>60</a:t>
            </a:r>
            <a:endParaRPr sz="1800">
              <a:latin typeface="Permanent Marker"/>
              <a:ea typeface="Permanent Marker"/>
              <a:cs typeface="Permanent Marker"/>
              <a:sym typeface="Permanent Marker"/>
            </a:endParaRPr>
          </a:p>
          <a:p>
            <a:pPr indent="0" lvl="0" marL="0" rtl="0" algn="l">
              <a:spcBef>
                <a:spcPts val="0"/>
              </a:spcBef>
              <a:spcAft>
                <a:spcPts val="0"/>
              </a:spcAft>
              <a:buNone/>
            </a:pPr>
            <a:r>
              <a:rPr lang="en" sz="1800"/>
              <a:t>5 x 11 = </a:t>
            </a:r>
            <a:r>
              <a:rPr lang="en" sz="1800">
                <a:latin typeface="Permanent Marker"/>
                <a:ea typeface="Permanent Marker"/>
                <a:cs typeface="Permanent Marker"/>
                <a:sym typeface="Permanent Marker"/>
              </a:rPr>
              <a:t>24</a:t>
            </a:r>
            <a:endParaRPr sz="1800">
              <a:latin typeface="Permanent Marker"/>
              <a:ea typeface="Permanent Marker"/>
              <a:cs typeface="Permanent Marker"/>
              <a:sym typeface="Permanent Marker"/>
            </a:endParaRPr>
          </a:p>
        </p:txBody>
      </p:sp>
      <p:sp>
        <p:nvSpPr>
          <p:cNvPr id="89" name="Google Shape;89;p17"/>
          <p:cNvSpPr/>
          <p:nvPr/>
        </p:nvSpPr>
        <p:spPr>
          <a:xfrm>
            <a:off x="7699800" y="2649450"/>
            <a:ext cx="1090500" cy="1004400"/>
          </a:xfrm>
          <a:prstGeom prst="wedgeRoundRectCallout">
            <a:avLst>
              <a:gd fmla="val -64157" name="adj1"/>
              <a:gd fmla="val 63684" name="adj2"/>
              <a:gd fmla="val 0" name="adj3"/>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Oh no!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descr="Image result for ursa major astrophotography" id="94" name="Google Shape;94;p18"/>
          <p:cNvPicPr preferRelativeResize="0"/>
          <p:nvPr/>
        </p:nvPicPr>
        <p:blipFill>
          <a:blip r:embed="rId3">
            <a:alphaModFix/>
          </a:blip>
          <a:stretch>
            <a:fillRect/>
          </a:stretch>
        </p:blipFill>
        <p:spPr>
          <a:xfrm>
            <a:off x="-1" y="-1018901"/>
            <a:ext cx="9143999" cy="7371676"/>
          </a:xfrm>
          <a:prstGeom prst="rect">
            <a:avLst/>
          </a:prstGeom>
          <a:noFill/>
          <a:ln>
            <a:noFill/>
          </a:ln>
        </p:spPr>
      </p:pic>
      <p:sp>
        <p:nvSpPr>
          <p:cNvPr id="95" name="Google Shape;95;p18"/>
          <p:cNvSpPr txBox="1"/>
          <p:nvPr>
            <p:ph type="title"/>
          </p:nvPr>
        </p:nvSpPr>
        <p:spPr>
          <a:xfrm>
            <a:off x="616500" y="3877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Orion?</a:t>
            </a:r>
            <a:endParaRPr/>
          </a:p>
        </p:txBody>
      </p:sp>
      <p:pic>
        <p:nvPicPr>
          <p:cNvPr id="96" name="Google Shape;96;p18"/>
          <p:cNvPicPr preferRelativeResize="0"/>
          <p:nvPr/>
        </p:nvPicPr>
        <p:blipFill rotWithShape="1">
          <a:blip r:embed="rId4">
            <a:alphaModFix/>
          </a:blip>
          <a:srcRect b="23156" l="0" r="50137" t="13918"/>
          <a:stretch/>
        </p:blipFill>
        <p:spPr>
          <a:xfrm>
            <a:off x="7174550" y="3580232"/>
            <a:ext cx="1186175" cy="11675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descr="Image result for orion constellation astrophotography" id="101" name="Google Shape;101;p19"/>
          <p:cNvPicPr preferRelativeResize="0"/>
          <p:nvPr/>
        </p:nvPicPr>
        <p:blipFill>
          <a:blip r:embed="rId3">
            <a:alphaModFix/>
          </a:blip>
          <a:stretch>
            <a:fillRect/>
          </a:stretch>
        </p:blipFill>
        <p:spPr>
          <a:xfrm>
            <a:off x="0" y="-510487"/>
            <a:ext cx="9144000" cy="6065262"/>
          </a:xfrm>
          <a:prstGeom prst="rect">
            <a:avLst/>
          </a:prstGeom>
          <a:noFill/>
          <a:ln>
            <a:noFill/>
          </a:ln>
        </p:spPr>
      </p:pic>
      <p:pic>
        <p:nvPicPr>
          <p:cNvPr id="102" name="Google Shape;102;p19"/>
          <p:cNvPicPr preferRelativeResize="0"/>
          <p:nvPr/>
        </p:nvPicPr>
        <p:blipFill rotWithShape="1">
          <a:blip r:embed="rId4">
            <a:alphaModFix/>
          </a:blip>
          <a:srcRect b="23577" l="50137" r="0" t="13497"/>
          <a:stretch/>
        </p:blipFill>
        <p:spPr>
          <a:xfrm>
            <a:off x="7155872" y="3580222"/>
            <a:ext cx="1186175" cy="1167551"/>
          </a:xfrm>
          <a:prstGeom prst="rect">
            <a:avLst/>
          </a:prstGeom>
          <a:noFill/>
          <a:ln>
            <a:noFill/>
          </a:ln>
        </p:spPr>
      </p:pic>
      <p:sp>
        <p:nvSpPr>
          <p:cNvPr id="103" name="Google Shape;103;p19"/>
          <p:cNvSpPr txBox="1"/>
          <p:nvPr>
            <p:ph type="title"/>
          </p:nvPr>
        </p:nvSpPr>
        <p:spPr>
          <a:xfrm>
            <a:off x="616500" y="3877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Live Demonstration</a:t>
            </a:r>
            <a:endParaRPr>
              <a:solidFill>
                <a:srgbClr val="FFFFFF"/>
              </a:solidFill>
            </a:endParaRPr>
          </a:p>
        </p:txBody>
      </p:sp>
      <p:pic>
        <p:nvPicPr>
          <p:cNvPr descr="geminitest.png" id="109" name="Google Shape;109;p20"/>
          <p:cNvPicPr preferRelativeResize="0"/>
          <p:nvPr/>
        </p:nvPicPr>
        <p:blipFill>
          <a:blip r:embed="rId3">
            <a:alphaModFix/>
          </a:blip>
          <a:stretch>
            <a:fillRect/>
          </a:stretch>
        </p:blipFill>
        <p:spPr>
          <a:xfrm>
            <a:off x="311705" y="1017725"/>
            <a:ext cx="5360832" cy="4003950"/>
          </a:xfrm>
          <a:prstGeom prst="rect">
            <a:avLst/>
          </a:prstGeom>
          <a:noFill/>
          <a:ln>
            <a:noFill/>
          </a:ln>
        </p:spPr>
      </p:pic>
      <p:pic>
        <p:nvPicPr>
          <p:cNvPr id="110" name="Google Shape;110;p20"/>
          <p:cNvPicPr preferRelativeResize="0"/>
          <p:nvPr/>
        </p:nvPicPr>
        <p:blipFill>
          <a:blip r:embed="rId4">
            <a:alphaModFix/>
          </a:blip>
          <a:stretch>
            <a:fillRect/>
          </a:stretch>
        </p:blipFill>
        <p:spPr>
          <a:xfrm>
            <a:off x="328225" y="1029138"/>
            <a:ext cx="5327762" cy="3981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9"/>
                                        </p:tgtEl>
                                      </p:cBhvr>
                                    </p:animEffect>
                                    <p:set>
                                      <p:cBhvr>
                                        <p:cTn dur="1" fill="hold">
                                          <p:stCondLst>
                                            <p:cond delay="1000"/>
                                          </p:stCondLst>
                                        </p:cTn>
                                        <p:tgtEl>
                                          <p:spTgt spid="1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Adversarial Network (GAN)</a:t>
            </a:r>
            <a:endParaRPr/>
          </a:p>
        </p:txBody>
      </p:sp>
      <p:pic>
        <p:nvPicPr>
          <p:cNvPr id="116" name="Google Shape;116;p21"/>
          <p:cNvPicPr preferRelativeResize="0"/>
          <p:nvPr/>
        </p:nvPicPr>
        <p:blipFill rotWithShape="1">
          <a:blip r:embed="rId3">
            <a:alphaModFix/>
          </a:blip>
          <a:srcRect b="14346" l="0" r="20892" t="16010"/>
          <a:stretch/>
        </p:blipFill>
        <p:spPr>
          <a:xfrm>
            <a:off x="1046125" y="1908750"/>
            <a:ext cx="1492925" cy="1819850"/>
          </a:xfrm>
          <a:prstGeom prst="rect">
            <a:avLst/>
          </a:prstGeom>
          <a:noFill/>
          <a:ln>
            <a:noFill/>
          </a:ln>
        </p:spPr>
      </p:pic>
      <p:pic>
        <p:nvPicPr>
          <p:cNvPr id="117" name="Google Shape;117;p21"/>
          <p:cNvPicPr preferRelativeResize="0"/>
          <p:nvPr/>
        </p:nvPicPr>
        <p:blipFill>
          <a:blip r:embed="rId4">
            <a:alphaModFix/>
          </a:blip>
          <a:stretch>
            <a:fillRect/>
          </a:stretch>
        </p:blipFill>
        <p:spPr>
          <a:xfrm>
            <a:off x="7052050" y="1908762"/>
            <a:ext cx="909925" cy="1819849"/>
          </a:xfrm>
          <a:prstGeom prst="rect">
            <a:avLst/>
          </a:prstGeom>
          <a:noFill/>
          <a:ln>
            <a:noFill/>
          </a:ln>
        </p:spPr>
      </p:pic>
      <p:sp>
        <p:nvSpPr>
          <p:cNvPr id="118" name="Google Shape;118;p21"/>
          <p:cNvSpPr/>
          <p:nvPr/>
        </p:nvSpPr>
        <p:spPr>
          <a:xfrm>
            <a:off x="2799425" y="2565475"/>
            <a:ext cx="1112400" cy="5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$100</a:t>
            </a:r>
            <a:endParaRPr sz="1800"/>
          </a:p>
        </p:txBody>
      </p:sp>
      <p:pic>
        <p:nvPicPr>
          <p:cNvPr id="119" name="Google Shape;119;p21"/>
          <p:cNvPicPr preferRelativeResize="0"/>
          <p:nvPr/>
        </p:nvPicPr>
        <p:blipFill>
          <a:blip r:embed="rId5">
            <a:alphaModFix/>
          </a:blip>
          <a:stretch>
            <a:fillRect/>
          </a:stretch>
        </p:blipFill>
        <p:spPr>
          <a:xfrm>
            <a:off x="5602676" y="2739659"/>
            <a:ext cx="1112400" cy="506450"/>
          </a:xfrm>
          <a:prstGeom prst="rect">
            <a:avLst/>
          </a:prstGeom>
          <a:noFill/>
          <a:ln>
            <a:noFill/>
          </a:ln>
        </p:spPr>
      </p:pic>
      <p:sp>
        <p:nvSpPr>
          <p:cNvPr id="120" name="Google Shape;120;p21"/>
          <p:cNvSpPr/>
          <p:nvPr/>
        </p:nvSpPr>
        <p:spPr>
          <a:xfrm>
            <a:off x="5602675" y="3306188"/>
            <a:ext cx="1112400" cy="506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$100</a:t>
            </a:r>
            <a:endParaRPr sz="1800"/>
          </a:p>
        </p:txBody>
      </p:sp>
      <p:cxnSp>
        <p:nvCxnSpPr>
          <p:cNvPr id="121" name="Google Shape;121;p21"/>
          <p:cNvCxnSpPr>
            <a:stCxn id="122" idx="0"/>
            <a:endCxn id="122" idx="2"/>
          </p:cNvCxnSpPr>
          <p:nvPr/>
        </p:nvCxnSpPr>
        <p:spPr>
          <a:xfrm>
            <a:off x="4572000" y="1152475"/>
            <a:ext cx="0" cy="3416400"/>
          </a:xfrm>
          <a:prstGeom prst="straightConnector1">
            <a:avLst/>
          </a:prstGeom>
          <a:noFill/>
          <a:ln cap="flat" cmpd="sng" w="38100">
            <a:solidFill>
              <a:schemeClr val="dk2"/>
            </a:solidFill>
            <a:prstDash val="dash"/>
            <a:round/>
            <a:headEnd len="med" w="med" type="none"/>
            <a:tailEnd len="med" w="med" type="none"/>
          </a:ln>
        </p:spPr>
      </p:cxnSp>
      <p:sp>
        <p:nvSpPr>
          <p:cNvPr id="123" name="Google Shape;123;p21"/>
          <p:cNvSpPr/>
          <p:nvPr/>
        </p:nvSpPr>
        <p:spPr>
          <a:xfrm>
            <a:off x="4768375" y="1224775"/>
            <a:ext cx="1946700" cy="1216200"/>
          </a:xfrm>
          <a:prstGeom prst="wedgeEllipseCallout">
            <a:avLst>
              <a:gd fmla="val 66112" name="adj1"/>
              <a:gd fmla="val 5716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Dude, that’s not even yellow!</a:t>
            </a:r>
            <a:endParaRPr/>
          </a:p>
        </p:txBody>
      </p:sp>
      <p:sp>
        <p:nvSpPr>
          <p:cNvPr id="124" name="Google Shape;124;p21"/>
          <p:cNvSpPr/>
          <p:nvPr/>
        </p:nvSpPr>
        <p:spPr>
          <a:xfrm>
            <a:off x="2799413" y="2565475"/>
            <a:ext cx="1112400" cy="506400"/>
          </a:xfrm>
          <a:prstGeom prst="rect">
            <a:avLst/>
          </a:prstGeom>
          <a:solidFill>
            <a:srgbClr val="F9F39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$100</a:t>
            </a:r>
            <a:endParaRPr sz="1800"/>
          </a:p>
        </p:txBody>
      </p:sp>
      <p:sp>
        <p:nvSpPr>
          <p:cNvPr id="125" name="Google Shape;125;p21"/>
          <p:cNvSpPr/>
          <p:nvPr/>
        </p:nvSpPr>
        <p:spPr>
          <a:xfrm>
            <a:off x="5602663" y="3306200"/>
            <a:ext cx="1112400" cy="506400"/>
          </a:xfrm>
          <a:prstGeom prst="rect">
            <a:avLst/>
          </a:prstGeom>
          <a:solidFill>
            <a:srgbClr val="F9F39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$100</a:t>
            </a:r>
            <a:endParaRPr sz="1800"/>
          </a:p>
        </p:txBody>
      </p:sp>
      <p:sp>
        <p:nvSpPr>
          <p:cNvPr id="126" name="Google Shape;126;p21"/>
          <p:cNvSpPr/>
          <p:nvPr/>
        </p:nvSpPr>
        <p:spPr>
          <a:xfrm>
            <a:off x="4768375" y="1224775"/>
            <a:ext cx="1946700" cy="1216200"/>
          </a:xfrm>
          <a:prstGeom prst="wedgeEllipseCallout">
            <a:avLst>
              <a:gd fmla="val 66112" name="adj1"/>
              <a:gd fmla="val 5716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Dude, where’s our beloved Sir Borden?</a:t>
            </a:r>
            <a:endParaRPr/>
          </a:p>
        </p:txBody>
      </p:sp>
      <p:pic>
        <p:nvPicPr>
          <p:cNvPr id="127" name="Google Shape;127;p21"/>
          <p:cNvPicPr preferRelativeResize="0"/>
          <p:nvPr/>
        </p:nvPicPr>
        <p:blipFill>
          <a:blip r:embed="rId5">
            <a:alphaModFix/>
          </a:blip>
          <a:stretch>
            <a:fillRect/>
          </a:stretch>
        </p:blipFill>
        <p:spPr>
          <a:xfrm>
            <a:off x="2799426" y="2565459"/>
            <a:ext cx="1112400" cy="506450"/>
          </a:xfrm>
          <a:prstGeom prst="rect">
            <a:avLst/>
          </a:prstGeom>
          <a:noFill/>
          <a:ln>
            <a:noFill/>
          </a:ln>
        </p:spPr>
      </p:pic>
      <p:pic>
        <p:nvPicPr>
          <p:cNvPr id="128" name="Google Shape;128;p21"/>
          <p:cNvPicPr preferRelativeResize="0"/>
          <p:nvPr/>
        </p:nvPicPr>
        <p:blipFill>
          <a:blip r:embed="rId5">
            <a:alphaModFix/>
          </a:blip>
          <a:stretch>
            <a:fillRect/>
          </a:stretch>
        </p:blipFill>
        <p:spPr>
          <a:xfrm>
            <a:off x="5602676" y="3306184"/>
            <a:ext cx="1112400" cy="506450"/>
          </a:xfrm>
          <a:prstGeom prst="rect">
            <a:avLst/>
          </a:prstGeom>
          <a:noFill/>
          <a:ln>
            <a:noFill/>
          </a:ln>
        </p:spPr>
      </p:pic>
      <p:sp>
        <p:nvSpPr>
          <p:cNvPr id="129" name="Google Shape;129;p21"/>
          <p:cNvSpPr/>
          <p:nvPr/>
        </p:nvSpPr>
        <p:spPr>
          <a:xfrm>
            <a:off x="4768375" y="1224775"/>
            <a:ext cx="1946700" cy="1216200"/>
          </a:xfrm>
          <a:prstGeom prst="wedgeEllipseCallout">
            <a:avLst>
              <a:gd fmla="val 66112" name="adj1"/>
              <a:gd fmla="val 5716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Good job dude, I can’t tell which one is fake. You are still arrested though.</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8"/>
                                        </p:tgtEl>
                                      </p:cBhvr>
                                    </p:animEffect>
                                    <p:set>
                                      <p:cBhvr>
                                        <p:cTn dur="1" fill="hold">
                                          <p:stCondLst>
                                            <p:cond delay="1000"/>
                                          </p:stCondLst>
                                        </p:cTn>
                                        <p:tgtEl>
                                          <p:spTgt spid="1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9"/>
                                        </p:tgtEl>
                                      </p:cBhvr>
                                    </p:animEffect>
                                    <p:set>
                                      <p:cBhvr>
                                        <p:cTn dur="1" fill="hold">
                                          <p:stCondLst>
                                            <p:cond delay="1000"/>
                                          </p:stCondLst>
                                        </p:cTn>
                                        <p:tgtEl>
                                          <p:spTgt spid="1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0"/>
                                        </p:tgtEl>
                                      </p:cBhvr>
                                    </p:animEffect>
                                    <p:set>
                                      <p:cBhvr>
                                        <p:cTn dur="1" fill="hold">
                                          <p:stCondLst>
                                            <p:cond delay="1000"/>
                                          </p:stCondLst>
                                        </p:cTn>
                                        <p:tgtEl>
                                          <p:spTgt spid="1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3"/>
                                        </p:tgtEl>
                                      </p:cBhvr>
                                    </p:animEffect>
                                    <p:set>
                                      <p:cBhvr>
                                        <p:cTn dur="1" fill="hold">
                                          <p:stCondLst>
                                            <p:cond delay="1000"/>
                                          </p:stCondLst>
                                        </p:cTn>
                                        <p:tgtEl>
                                          <p:spTgt spid="1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4"/>
                                        </p:tgtEl>
                                      </p:cBhvr>
                                    </p:animEffect>
                                    <p:set>
                                      <p:cBhvr>
                                        <p:cTn dur="1" fill="hold">
                                          <p:stCondLst>
                                            <p:cond delay="1000"/>
                                          </p:stCondLst>
                                        </p:cTn>
                                        <p:tgtEl>
                                          <p:spTgt spid="1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19"/>
                                        </p:tgtEl>
                                      </p:cBhvr>
                                    </p:animEffect>
                                    <p:set>
                                      <p:cBhvr>
                                        <p:cTn dur="1" fill="hold">
                                          <p:stCondLst>
                                            <p:cond delay="1000"/>
                                          </p:stCondLst>
                                        </p:cTn>
                                        <p:tgtEl>
                                          <p:spTgt spid="1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5"/>
                                        </p:tgtEl>
                                      </p:cBhvr>
                                    </p:animEffect>
                                    <p:set>
                                      <p:cBhvr>
                                        <p:cTn dur="1" fill="hold">
                                          <p:stCondLst>
                                            <p:cond delay="1000"/>
                                          </p:stCondLst>
                                        </p:cTn>
                                        <p:tgtEl>
                                          <p:spTgt spid="1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6"/>
                                        </p:tgtEl>
                                      </p:cBhvr>
                                    </p:animEffect>
                                    <p:set>
                                      <p:cBhvr>
                                        <p:cTn dur="1" fill="hold">
                                          <p:stCondLst>
                                            <p:cond delay="1000"/>
                                          </p:stCondLst>
                                        </p:cTn>
                                        <p:tgtEl>
                                          <p:spTgt spid="1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